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1" r:id="rId2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2" r:id="rId13"/>
    <p:sldId id="273" r:id="rId14"/>
    <p:sldId id="268" r:id="rId15"/>
    <p:sldId id="269" r:id="rId16"/>
    <p:sldId id="274" r:id="rId17"/>
    <p:sldId id="271" r:id="rId18"/>
  </p:sldIdLst>
  <p:sldSz cx="14630400" cy="8229600"/>
  <p:notesSz cx="8229600" cy="14630400"/>
  <p:embeddedFontLst>
    <p:embeddedFont>
      <p:font typeface="Gelasio" panose="020B0604020202020204" charset="0"/>
      <p:regular r:id="rId20"/>
    </p:embeddedFont>
    <p:embeddedFont>
      <p:font typeface="Gelasio Semi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DFC"/>
    <a:srgbClr val="413F3F"/>
    <a:srgbClr val="C46745"/>
    <a:srgbClr val="F9CBAD"/>
    <a:srgbClr val="FAF6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1B5E16-601E-387D-851A-A660B5986CB4}" v="128" dt="2025-04-15T03:04:37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D9813-7C01-48EF-AD2C-7E567D1B9363}" type="datetimeFigureOut">
              <a:t>4/14/2025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DC52B-CCE4-478C-A331-F4CD4827E856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102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hyperlink" Target="https://github.com/mohanramshrinivasan/MastersResearchProject_SLU/blob/main/Project_Files/Lessons%20Learned%20Document.pdf" TargetMode="External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samyuktha-rani-pulagam-203b52214?utm_source=share&amp;utm_campaign=share_via&amp;utm_content=profile&amp;utm_medium=android_app" TargetMode="External"/><Relationship Id="rId3" Type="http://schemas.openxmlformats.org/officeDocument/2006/relationships/image" Target="../media/image58.png"/><Relationship Id="rId7" Type="http://schemas.openxmlformats.org/officeDocument/2006/relationships/hyperlink" Target="https://www.linkedin.com/in/amith-pitta-9407b21aa?utm_source=share&amp;utm_campaign=share_via&amp;utm_content=profile&amp;utm_medium=ios_app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saiganeshrao/" TargetMode="External"/><Relationship Id="rId11" Type="http://schemas.openxmlformats.org/officeDocument/2006/relationships/image" Target="../media/image7.jpeg"/><Relationship Id="rId5" Type="http://schemas.openxmlformats.org/officeDocument/2006/relationships/hyperlink" Target="https://www.linkedin.com/in/mohanramshrinivasan" TargetMode="External"/><Relationship Id="rId10" Type="http://schemas.openxmlformats.org/officeDocument/2006/relationships/image" Target="../media/image59.png"/><Relationship Id="rId4" Type="http://schemas.openxmlformats.org/officeDocument/2006/relationships/hyperlink" Target="https://github.com/mohanramshrinivasan/MastersResearchProject_SLU" TargetMode="External"/><Relationship Id="rId9" Type="http://schemas.openxmlformats.org/officeDocument/2006/relationships/hyperlink" Target="https://www.linkedin.com/in/r-l-v-sairam-2b68a934b?utm_source=share&amp;utm_campaign=share_via&amp;utm_content=profile&amp;utm_medium=ios_ap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7.jpe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2748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Enhancing Customer Authentication with Time-Based One-Time Password (TOTP) Security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580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746558"/>
              </a:solidFill>
              <a:latin typeface="Gelasio"/>
              <a:cs typeface="Gelasi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02F724-617A-5740-3D45-D5D031FF2D72}"/>
              </a:ext>
            </a:extLst>
          </p:cNvPr>
          <p:cNvSpPr txBox="1"/>
          <p:nvPr/>
        </p:nvSpPr>
        <p:spPr>
          <a:xfrm>
            <a:off x="4467672" y="5105910"/>
            <a:ext cx="4565863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dirty="0">
              <a:ea typeface="Calibri"/>
              <a:cs typeface="Calibri"/>
            </a:endParaRPr>
          </a:p>
          <a:p>
            <a:endParaRPr lang="en-GB" dirty="0">
              <a:ea typeface="Calibri"/>
              <a:cs typeface="Calibri"/>
            </a:endParaRPr>
          </a:p>
          <a:p>
            <a:r>
              <a:rPr lang="en-GB" dirty="0">
                <a:latin typeface="Gelasio Semi Bold"/>
                <a:ea typeface="Calibri"/>
                <a:cs typeface="Calibri"/>
              </a:rPr>
              <a:t>Team 6 :</a:t>
            </a:r>
          </a:p>
          <a:p>
            <a:endParaRPr lang="en-GB" dirty="0">
              <a:latin typeface="Gelasio Semi Bold"/>
              <a:ea typeface="+mn-lt"/>
              <a:cs typeface="+mn-lt"/>
            </a:endParaRPr>
          </a:p>
          <a:p>
            <a:r>
              <a:rPr lang="en-GB" dirty="0">
                <a:latin typeface="Gelasio Semi Bold"/>
                <a:ea typeface="+mn-lt"/>
                <a:cs typeface="+mn-lt"/>
              </a:rPr>
              <a:t>Amith Pitta</a:t>
            </a:r>
          </a:p>
          <a:p>
            <a:r>
              <a:rPr lang="en-GB" dirty="0">
                <a:latin typeface="Gelasio Semi Bold"/>
                <a:ea typeface="+mn-lt"/>
                <a:cs typeface="+mn-lt"/>
              </a:rPr>
              <a:t>Lila Venkata Sairam Rayala</a:t>
            </a:r>
          </a:p>
          <a:p>
            <a:r>
              <a:rPr lang="en-GB" dirty="0">
                <a:latin typeface="Gelasio Semi Bold"/>
                <a:ea typeface="+mn-lt"/>
                <a:cs typeface="+mn-lt"/>
              </a:rPr>
              <a:t>Mohanram </a:t>
            </a:r>
            <a:r>
              <a:rPr lang="en-GB" dirty="0" err="1">
                <a:latin typeface="Gelasio Semi Bold"/>
                <a:ea typeface="+mn-lt"/>
                <a:cs typeface="+mn-lt"/>
              </a:rPr>
              <a:t>Shrinivasan</a:t>
            </a:r>
          </a:p>
          <a:p>
            <a:r>
              <a:rPr lang="en-GB" dirty="0">
                <a:latin typeface="Gelasio Semi Bold"/>
                <a:ea typeface="+mn-lt"/>
                <a:cs typeface="+mn-lt"/>
              </a:rPr>
              <a:t>Sai Ganesh Rao </a:t>
            </a:r>
            <a:r>
              <a:rPr lang="en-GB" dirty="0" err="1">
                <a:latin typeface="Gelasio Semi Bold"/>
                <a:ea typeface="+mn-lt"/>
                <a:cs typeface="+mn-lt"/>
              </a:rPr>
              <a:t>Patike</a:t>
            </a:r>
            <a:r>
              <a:rPr lang="en-GB" dirty="0">
                <a:latin typeface="Gelasio Semi Bold"/>
                <a:ea typeface="+mn-lt"/>
                <a:cs typeface="+mn-lt"/>
              </a:rPr>
              <a:t> Eranna </a:t>
            </a:r>
          </a:p>
          <a:p>
            <a:r>
              <a:rPr lang="en-GB" dirty="0">
                <a:latin typeface="Gelasio Semi Bold"/>
                <a:ea typeface="+mn-lt"/>
                <a:cs typeface="+mn-lt"/>
              </a:rPr>
              <a:t>Samyuktha Rani </a:t>
            </a:r>
            <a:r>
              <a:rPr lang="en-GB" dirty="0" err="1">
                <a:latin typeface="Gelasio Semi Bold"/>
                <a:ea typeface="+mn-lt"/>
                <a:cs typeface="+mn-lt"/>
              </a:rPr>
              <a:t>Pulagam</a:t>
            </a:r>
            <a:endParaRPr lang="en-GB" dirty="0" err="1">
              <a:latin typeface="Gelasio Semi Bold"/>
              <a:ea typeface="Calibri"/>
              <a:cs typeface="Calibri"/>
            </a:endParaRPr>
          </a:p>
          <a:p>
            <a:endParaRPr lang="en-GB" dirty="0">
              <a:ea typeface="Calibri"/>
              <a:cs typeface="Calibri"/>
            </a:endParaRPr>
          </a:p>
          <a:p>
            <a:endParaRPr lang="en-GB" dirty="0"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3122C1-9147-9B37-0928-209EF93B5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5617" y="7294386"/>
            <a:ext cx="186690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57576"/>
            <a:ext cx="56985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Testing &amp; Validation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06516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333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rgbClr val="746558"/>
                </a:solidFill>
                <a:latin typeface="Gelasio Semi Bold"/>
                <a:cs typeface="Gelasio Semi Bold"/>
              </a:rPr>
              <a:t>Testing</a:t>
            </a:r>
            <a:endParaRPr lang="en-US" sz="2200" dirty="0">
              <a:latin typeface="Gelasio Semi Bold"/>
              <a:cs typeface="Gelasio Semi Bold"/>
            </a:endParaRPr>
          </a:p>
        </p:txBody>
      </p:sp>
      <p:sp>
        <p:nvSpPr>
          <p:cNvPr id="6" name="Text 2"/>
          <p:cNvSpPr/>
          <p:nvPr/>
        </p:nvSpPr>
        <p:spPr>
          <a:xfrm>
            <a:off x="2268022" y="3323749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We carefully tested all key features of the system — including login, QR code setup, TOTP authentication, and backup code use — to make sure everything worked smoothly and securely.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39270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Validation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356503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cs typeface="Gelasio" pitchFamily="34" charset="-120"/>
              </a:rPr>
              <a:t>We relied on thorough manual testing to carefully examine each feature of the system, ensuring reliable performance and identifying potential edge cases that could affect user experience or system security.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DE699B-A2D3-C501-649A-0E56EA08B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0379" y="7282216"/>
            <a:ext cx="185737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5795"/>
            <a:ext cx="675584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Challenges &amp; Teamwork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537454"/>
            <a:ext cx="963930" cy="115681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33323" y="1730216"/>
            <a:ext cx="324183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Unclear problem definition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533323" y="2147054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Rewrote using "Five Whys" methodology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2694265"/>
            <a:ext cx="963930" cy="115681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3323" y="2887028"/>
            <a:ext cx="316694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Database design confusion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533323" y="3303865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Team calls resolved connectivity issues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3851077"/>
            <a:ext cx="963930" cy="115681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3323" y="4043839"/>
            <a:ext cx="339292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Scope creep in requirements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533323" y="4460677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Agile framework improved focus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007888"/>
            <a:ext cx="963930" cy="115681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33323" y="5200650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Diagram complexity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533323" y="5617488"/>
            <a:ext cx="630328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Simplified for better clarity</a:t>
            </a:r>
            <a:endParaRPr lang="en-US" sz="15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0190" y="6164699"/>
            <a:ext cx="963930" cy="1419106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533323" y="6357461"/>
            <a:ext cx="38577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Not enough time for deployment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7533323" y="6774299"/>
            <a:ext cx="6303288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tested everything but couldn’t fully launch—future updates can improve features and security.</a:t>
            </a:r>
            <a:endParaRPr lang="en-US" sz="15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417107A-40F9-EDA8-5FFC-F778720008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0379" y="7282216"/>
            <a:ext cx="185737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320" y="449042"/>
            <a:ext cx="4044014" cy="634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3600" dirty="0">
                <a:solidFill>
                  <a:srgbClr val="484237"/>
                </a:solidFill>
                <a:latin typeface="Gelasio Semi Bold"/>
                <a:ea typeface="Gelasio Semi Bold" pitchFamily="34" charset="-122"/>
                <a:cs typeface="Gelasio Semi Bold"/>
              </a:rPr>
              <a:t>Lessons</a:t>
            </a:r>
            <a:r>
              <a:rPr lang="en-US" sz="2600" dirty="0">
                <a:solidFill>
                  <a:srgbClr val="484237"/>
                </a:solidFill>
                <a:latin typeface="Gelasio Semi Bold"/>
                <a:ea typeface="Gelasio Semi Bold" pitchFamily="34" charset="-122"/>
                <a:cs typeface="Gelasio Semi Bold"/>
              </a:rPr>
              <a:t> </a:t>
            </a:r>
            <a:r>
              <a:rPr lang="en-US" sz="3600" dirty="0">
                <a:solidFill>
                  <a:srgbClr val="484237"/>
                </a:solidFill>
                <a:latin typeface="Gelasio Semi Bold"/>
                <a:ea typeface="Gelasio Semi Bold" pitchFamily="34" charset="-122"/>
                <a:cs typeface="Gelasio Semi Bold"/>
              </a:rPr>
              <a:t>Learned</a:t>
            </a:r>
            <a:endParaRPr lang="en-US" sz="3600" dirty="0">
              <a:latin typeface="Gelasio Semi Bold"/>
              <a:cs typeface="Gelasio Semi Bold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15685" y="1328976"/>
            <a:ext cx="298966" cy="298966"/>
          </a:xfrm>
          <a:prstGeom prst="roundRect">
            <a:avLst>
              <a:gd name="adj" fmla="val 6669"/>
            </a:avLst>
          </a:prstGeom>
          <a:solidFill>
            <a:srgbClr val="EEE8DD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53" y="1353800"/>
            <a:ext cx="199311" cy="24919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7524" y="1328976"/>
            <a:ext cx="1661398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Clarity Matters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1147524" y="1616154"/>
            <a:ext cx="7280791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Five Whys methodology eliminated problem definition confusion.</a:t>
            </a:r>
            <a:endParaRPr lang="en-US" sz="1000" dirty="0"/>
          </a:p>
        </p:txBody>
      </p:sp>
      <p:sp>
        <p:nvSpPr>
          <p:cNvPr id="8" name="Shape 4"/>
          <p:cNvSpPr/>
          <p:nvPr/>
        </p:nvSpPr>
        <p:spPr>
          <a:xfrm>
            <a:off x="715685" y="2110978"/>
            <a:ext cx="298966" cy="298966"/>
          </a:xfrm>
          <a:prstGeom prst="roundRect">
            <a:avLst>
              <a:gd name="adj" fmla="val 6669"/>
            </a:avLst>
          </a:prstGeom>
          <a:solidFill>
            <a:srgbClr val="EEE8DD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453" y="2135803"/>
            <a:ext cx="199311" cy="24919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47524" y="2110978"/>
            <a:ext cx="1820228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Agile Kept Us Focused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1147524" y="2398157"/>
            <a:ext cx="7280791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User stories simplified requirements and maintained project focus.</a:t>
            </a:r>
            <a:endParaRPr lang="en-US" sz="1000" dirty="0"/>
          </a:p>
        </p:txBody>
      </p:sp>
      <p:sp>
        <p:nvSpPr>
          <p:cNvPr id="12" name="Shape 7"/>
          <p:cNvSpPr/>
          <p:nvPr/>
        </p:nvSpPr>
        <p:spPr>
          <a:xfrm>
            <a:off x="715685" y="2892981"/>
            <a:ext cx="298966" cy="298966"/>
          </a:xfrm>
          <a:prstGeom prst="roundRect">
            <a:avLst>
              <a:gd name="adj" fmla="val 6669"/>
            </a:avLst>
          </a:prstGeom>
          <a:solidFill>
            <a:srgbClr val="EEE8DD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453" y="2917805"/>
            <a:ext cx="199311" cy="24919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47524" y="2892981"/>
            <a:ext cx="1661398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UI Simplicity is Key</a:t>
            </a:r>
            <a:endParaRPr lang="en-US" sz="1300" dirty="0"/>
          </a:p>
        </p:txBody>
      </p:sp>
      <p:sp>
        <p:nvSpPr>
          <p:cNvPr id="15" name="Text 9"/>
          <p:cNvSpPr/>
          <p:nvPr/>
        </p:nvSpPr>
        <p:spPr>
          <a:xfrm>
            <a:off x="1147524" y="3180159"/>
            <a:ext cx="7280791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Intuitive interfaces improve user adoption.</a:t>
            </a:r>
            <a:endParaRPr lang="en-US" sz="1000" dirty="0"/>
          </a:p>
        </p:txBody>
      </p:sp>
      <p:sp>
        <p:nvSpPr>
          <p:cNvPr id="16" name="Shape 10"/>
          <p:cNvSpPr/>
          <p:nvPr/>
        </p:nvSpPr>
        <p:spPr>
          <a:xfrm>
            <a:off x="715685" y="3674983"/>
            <a:ext cx="298966" cy="298966"/>
          </a:xfrm>
          <a:prstGeom prst="roundRect">
            <a:avLst>
              <a:gd name="adj" fmla="val 6669"/>
            </a:avLst>
          </a:prstGeom>
          <a:solidFill>
            <a:srgbClr val="EEE8DD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453" y="3699808"/>
            <a:ext cx="199311" cy="24919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147524" y="3674983"/>
            <a:ext cx="1767483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Agile Tracks Progress</a:t>
            </a:r>
            <a:endParaRPr lang="en-US" sz="1300" dirty="0"/>
          </a:p>
        </p:txBody>
      </p:sp>
      <p:sp>
        <p:nvSpPr>
          <p:cNvPr id="19" name="Text 12"/>
          <p:cNvSpPr/>
          <p:nvPr/>
        </p:nvSpPr>
        <p:spPr>
          <a:xfrm>
            <a:off x="1147524" y="3962162"/>
            <a:ext cx="7280791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Sprints ensured consistent delivery and progress monitoring.</a:t>
            </a:r>
            <a:endParaRPr lang="en-US" sz="1000" dirty="0"/>
          </a:p>
        </p:txBody>
      </p:sp>
      <p:sp>
        <p:nvSpPr>
          <p:cNvPr id="20" name="Shape 13"/>
          <p:cNvSpPr/>
          <p:nvPr/>
        </p:nvSpPr>
        <p:spPr>
          <a:xfrm>
            <a:off x="715685" y="4456986"/>
            <a:ext cx="298966" cy="298966"/>
          </a:xfrm>
          <a:prstGeom prst="roundRect">
            <a:avLst>
              <a:gd name="adj" fmla="val 6669"/>
            </a:avLst>
          </a:prstGeom>
          <a:solidFill>
            <a:srgbClr val="EEE8DD"/>
          </a:solidFill>
          <a:ln/>
        </p:spPr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453" y="4481810"/>
            <a:ext cx="199311" cy="249198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1147524" y="4456986"/>
            <a:ext cx="2754392" cy="2075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Peer Feedback Enhances Delivery</a:t>
            </a:r>
            <a:endParaRPr lang="en-US" sz="1300" dirty="0"/>
          </a:p>
        </p:txBody>
      </p:sp>
      <p:sp>
        <p:nvSpPr>
          <p:cNvPr id="23" name="Text 15"/>
          <p:cNvSpPr/>
          <p:nvPr/>
        </p:nvSpPr>
        <p:spPr>
          <a:xfrm>
            <a:off x="1147524" y="4744164"/>
            <a:ext cx="7280791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Defined roles streamlined team communication.</a:t>
            </a:r>
            <a:endParaRPr lang="en-US" sz="1000" dirty="0"/>
          </a:p>
        </p:txBody>
      </p:sp>
      <p:pic>
        <p:nvPicPr>
          <p:cNvPr id="2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453" y="5189370"/>
            <a:ext cx="199311" cy="249198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1147524" y="5196745"/>
            <a:ext cx="2504122" cy="35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Manual Testing Was Valuable</a:t>
            </a:r>
            <a:endParaRPr lang="en-US" sz="1300" dirty="0"/>
          </a:p>
        </p:txBody>
      </p:sp>
      <p:sp>
        <p:nvSpPr>
          <p:cNvPr id="31" name="Text 21"/>
          <p:cNvSpPr/>
          <p:nvPr/>
        </p:nvSpPr>
        <p:spPr>
          <a:xfrm>
            <a:off x="1147524" y="5541875"/>
            <a:ext cx="7280791" cy="334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Manual testing identified edge cases and security gaps.</a:t>
            </a:r>
            <a:endParaRPr lang="en-US" sz="1000" dirty="0"/>
          </a:p>
        </p:txBody>
      </p:sp>
      <p:pic>
        <p:nvPicPr>
          <p:cNvPr id="33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574" y="5990691"/>
            <a:ext cx="199311" cy="249198"/>
          </a:xfrm>
          <a:prstGeom prst="rect">
            <a:avLst/>
          </a:prstGeom>
        </p:spPr>
      </p:pic>
      <p:sp>
        <p:nvSpPr>
          <p:cNvPr id="34" name="Text 23"/>
          <p:cNvSpPr/>
          <p:nvPr/>
        </p:nvSpPr>
        <p:spPr>
          <a:xfrm>
            <a:off x="1147524" y="6017381"/>
            <a:ext cx="2374305" cy="941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Time Was a Constraint</a:t>
            </a:r>
            <a:endParaRPr lang="en-US" sz="1300" dirty="0"/>
          </a:p>
        </p:txBody>
      </p:sp>
      <p:sp>
        <p:nvSpPr>
          <p:cNvPr id="35" name="Text 24"/>
          <p:cNvSpPr/>
          <p:nvPr/>
        </p:nvSpPr>
        <p:spPr>
          <a:xfrm>
            <a:off x="1147524" y="6349637"/>
            <a:ext cx="7280791" cy="425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Full deployment was not possible, but the MVP was solid.</a:t>
            </a:r>
            <a:endParaRPr lang="en-US" sz="1000" dirty="0"/>
          </a:p>
        </p:txBody>
      </p:sp>
      <p:sp>
        <p:nvSpPr>
          <p:cNvPr id="36" name="Text 25"/>
          <p:cNvSpPr/>
          <p:nvPr/>
        </p:nvSpPr>
        <p:spPr>
          <a:xfrm>
            <a:off x="735003" y="7001362"/>
            <a:ext cx="7693313" cy="663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u="sng" dirty="0">
                <a:solidFill>
                  <a:srgbClr val="7F674D"/>
                </a:solidFill>
                <a:latin typeface="Gelasio" pitchFamily="34" charset="0"/>
                <a:ea typeface="Gelasio" pitchFamily="34" charset="-122"/>
                <a:cs typeface="Gelasio" pitchFamily="34" charset="-12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Lessons Learned Document.pdf</a:t>
            </a:r>
            <a:endParaRPr lang="en-US" sz="10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986B657-5E9C-92CC-BE24-F03C648C44D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70379" y="7282216"/>
            <a:ext cx="185737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9280"/>
            <a:ext cx="73781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Next Steps &amp; Future Scope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021687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62669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Integrate biometric authentication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6007418"/>
            <a:ext cx="30054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enhanced security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3021687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5162669"/>
            <a:ext cx="29934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Develop a mobile app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653088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For seamless user experience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3021687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5162669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Enhance system resilience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6007418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Against potential attacks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3021687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5162669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Implement robust fraud detection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6007418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And alert mechanisms</a:t>
            </a:r>
            <a:endParaRPr lang="en-US" sz="1750" dirty="0"/>
          </a:p>
        </p:txBody>
      </p:sp>
      <p:pic>
        <p:nvPicPr>
          <p:cNvPr id="15" name="Picture 14" descr="A white surface with black dots&#10;&#10;AI-generated content may be incorrect.">
            <a:extLst>
              <a:ext uri="{FF2B5EF4-FFF2-40B4-BE49-F238E27FC236}">
                <a16:creationId xmlns:a16="http://schemas.microsoft.com/office/drawing/2014/main" id="{8518ABFA-9E08-49CB-7E5F-1CD13A59DA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15033" y="7106097"/>
            <a:ext cx="2514600" cy="11239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4A3673-9225-9291-B6C6-D5202401FD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70379" y="7282216"/>
            <a:ext cx="185737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9749"/>
            <a:ext cx="57531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Project Artifacts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21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visual summary of our key project deliverables.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80209"/>
            <a:ext cx="3005495" cy="18574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721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Charter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3580209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57211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ER Diagram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3580209"/>
            <a:ext cx="3005614" cy="185749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5221" y="5721191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Architecture Diagram</a:t>
            </a:r>
            <a:endParaRPr 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3580209"/>
            <a:ext cx="3005614" cy="185749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830997" y="5721191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Test Results &amp; Wireframes</a:t>
            </a:r>
            <a:endParaRPr lang="en-US" sz="2200" dirty="0"/>
          </a:p>
        </p:txBody>
      </p:sp>
      <p:pic>
        <p:nvPicPr>
          <p:cNvPr id="12" name="Picture 11" descr="A white surface with black dots&#10;&#10;AI-generated content may be incorrect.">
            <a:extLst>
              <a:ext uri="{FF2B5EF4-FFF2-40B4-BE49-F238E27FC236}">
                <a16:creationId xmlns:a16="http://schemas.microsoft.com/office/drawing/2014/main" id="{D5A515E9-3111-995B-1868-D6C7BC150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80852" y="7240279"/>
            <a:ext cx="2647950" cy="990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579BD3-73E2-54B0-DA48-78780227CF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70379" y="7282216"/>
            <a:ext cx="185737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85718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Repository &amp; Team Profiles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80190" y="2655689"/>
            <a:ext cx="7556421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>
                <a:solidFill>
                  <a:srgbClr val="000000"/>
                </a:solidFill>
                <a:latin typeface="Gelasio"/>
                <a:ea typeface="Gelasio" pitchFamily="34" charset="-122"/>
                <a:cs typeface="Gelasio"/>
              </a:rPr>
              <a:t>💻</a:t>
            </a:r>
            <a:r>
              <a:rPr lang="en-US" sz="1650">
                <a:solidFill>
                  <a:srgbClr val="746558"/>
                </a:solidFill>
                <a:latin typeface="Gelasio"/>
                <a:ea typeface="Gelasio" pitchFamily="34" charset="-122"/>
                <a:cs typeface="Gelasio"/>
              </a:rPr>
              <a:t> Project GitHub Repository </a:t>
            </a:r>
            <a:r>
              <a:rPr lang="en-US" sz="1650" u="sng" dirty="0">
                <a:solidFill>
                  <a:srgbClr val="7F674D"/>
                </a:solidFill>
                <a:latin typeface="Gelasio"/>
                <a:ea typeface="Gelasio" pitchFamily="34" charset="-122"/>
                <a:cs typeface="Gelasi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github.com/mohanramshrinivasan/MastersResearchProject_SLU</a:t>
            </a:r>
            <a:endParaRPr lang="en-US" sz="1650" dirty="0">
              <a:latin typeface="Gelasio"/>
              <a:cs typeface="Gelasio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3602950"/>
            <a:ext cx="7556421" cy="360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👥</a:t>
            </a:r>
            <a:r>
              <a:rPr lang="en-US" sz="16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Team LinkedIn Profiles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80190" y="4205407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/>
                <a:ea typeface="Gelasio" pitchFamily="34" charset="-122"/>
                <a:cs typeface="Gelasio"/>
              </a:rPr>
              <a:t>Mohanram </a:t>
            </a:r>
            <a:r>
              <a:rPr lang="en-US" sz="1650" dirty="0" err="1">
                <a:solidFill>
                  <a:srgbClr val="746558"/>
                </a:solidFill>
                <a:latin typeface="Gelasio"/>
                <a:ea typeface="Gelasio" pitchFamily="34" charset="-122"/>
                <a:cs typeface="Gelasio"/>
              </a:rPr>
              <a:t>Shrinivasan</a:t>
            </a:r>
            <a:r>
              <a:rPr lang="en-US" sz="1650" dirty="0">
                <a:solidFill>
                  <a:srgbClr val="746558"/>
                </a:solidFill>
                <a:latin typeface="Gelasio"/>
                <a:ea typeface="Gelasio" pitchFamily="34" charset="-122"/>
                <a:cs typeface="Gelasio"/>
              </a:rPr>
              <a:t> </a:t>
            </a:r>
            <a:r>
              <a:rPr lang="en-US" sz="1650" u="sng" dirty="0">
                <a:solidFill>
                  <a:srgbClr val="7F674D"/>
                </a:solidFill>
                <a:latin typeface="Gelasio"/>
                <a:ea typeface="Gelasio" pitchFamily="34" charset="-122"/>
                <a:cs typeface="Gelasi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linkedin.com/in/mohanramshrinivasan</a:t>
            </a:r>
            <a:endParaRPr lang="en-US" sz="1650" dirty="0">
              <a:latin typeface="Gelasio"/>
              <a:cs typeface="Gelasio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4792623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>
                <a:solidFill>
                  <a:srgbClr val="746558"/>
                </a:solidFill>
                <a:latin typeface="Gelasio"/>
                <a:ea typeface="Gelasio" pitchFamily="34" charset="-122"/>
                <a:cs typeface="Gelasio"/>
              </a:rPr>
              <a:t>Sai Ganesh Rao </a:t>
            </a:r>
            <a:r>
              <a:rPr lang="en-US" sz="1650" err="1">
                <a:solidFill>
                  <a:srgbClr val="746558"/>
                </a:solidFill>
                <a:latin typeface="Gelasio"/>
                <a:ea typeface="Gelasio" pitchFamily="34" charset="-122"/>
                <a:cs typeface="Gelasio"/>
              </a:rPr>
              <a:t>Patike</a:t>
            </a:r>
            <a:r>
              <a:rPr lang="en-US" sz="1650">
                <a:solidFill>
                  <a:srgbClr val="746558"/>
                </a:solidFill>
                <a:latin typeface="Gelasio"/>
                <a:ea typeface="Gelasio" pitchFamily="34" charset="-122"/>
                <a:cs typeface="Gelasio"/>
              </a:rPr>
              <a:t> Eranna </a:t>
            </a:r>
            <a:r>
              <a:rPr lang="en-US" sz="1650" u="sng" dirty="0">
                <a:solidFill>
                  <a:srgbClr val="7F674D"/>
                </a:solidFill>
                <a:latin typeface="Gelasio"/>
                <a:ea typeface="Gelasio" pitchFamily="34" charset="-122"/>
                <a:cs typeface="Gelasi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linkedin.com/in/saiganeshrao</a:t>
            </a:r>
            <a:endParaRPr lang="en-US" sz="1650" dirty="0">
              <a:latin typeface="Gelasio"/>
              <a:cs typeface="Gelasio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Text 5"/>
          <p:cNvSpPr/>
          <p:nvPr/>
        </p:nvSpPr>
        <p:spPr>
          <a:xfrm>
            <a:off x="6280190" y="5379839"/>
            <a:ext cx="75564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/>
                <a:ea typeface="Gelasio" pitchFamily="34" charset="-122"/>
                <a:cs typeface="Gelasio"/>
              </a:rPr>
              <a:t>Amith Pitta </a:t>
            </a:r>
            <a:r>
              <a:rPr lang="en-US" sz="1650" u="sng" dirty="0">
                <a:solidFill>
                  <a:srgbClr val="7F674D"/>
                </a:solidFill>
                <a:latin typeface="Gelasio"/>
                <a:ea typeface="Gelasio" pitchFamily="34" charset="-122"/>
                <a:cs typeface="Gelasi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linkedin.com/in/amith-pitta-9407b21aa</a:t>
            </a:r>
            <a:endParaRPr lang="en-US" sz="1650" dirty="0">
              <a:latin typeface="Gelasio"/>
              <a:cs typeface="Gelasio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" name="Text 6"/>
          <p:cNvSpPr/>
          <p:nvPr/>
        </p:nvSpPr>
        <p:spPr>
          <a:xfrm>
            <a:off x="6280190" y="5967055"/>
            <a:ext cx="75564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746558"/>
                </a:solidFill>
                <a:latin typeface="Gelasio"/>
                <a:ea typeface="Gelasio" pitchFamily="34" charset="-122"/>
                <a:cs typeface="Gelasio"/>
              </a:rPr>
              <a:t>Samyuktha Rani </a:t>
            </a:r>
            <a:r>
              <a:rPr lang="en-US" sz="1650" dirty="0" err="1">
                <a:solidFill>
                  <a:srgbClr val="746558"/>
                </a:solidFill>
                <a:latin typeface="Gelasio"/>
                <a:ea typeface="Gelasio" pitchFamily="34" charset="-122"/>
                <a:cs typeface="Gelasio"/>
              </a:rPr>
              <a:t>Pulagam</a:t>
            </a:r>
            <a:r>
              <a:rPr lang="en-US" sz="1650" dirty="0">
                <a:solidFill>
                  <a:srgbClr val="746558"/>
                </a:solidFill>
                <a:latin typeface="Gelasio"/>
                <a:ea typeface="Gelasio" pitchFamily="34" charset="-122"/>
                <a:cs typeface="Gelasio"/>
              </a:rPr>
              <a:t> </a:t>
            </a:r>
            <a:r>
              <a:rPr lang="en-US" sz="1650" u="sng" dirty="0">
                <a:solidFill>
                  <a:srgbClr val="7F674D"/>
                </a:solidFill>
                <a:latin typeface="Gelasio"/>
                <a:ea typeface="Gelasio" pitchFamily="34" charset="-122"/>
                <a:cs typeface="Gelasio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linkedin.com/in/samyuktha-rani-pulagam-203b52214</a:t>
            </a:r>
            <a:endParaRPr lang="en-US" sz="1650" dirty="0">
              <a:latin typeface="Gelasio"/>
              <a:cs typeface="Gelasio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0" name="Text 7"/>
          <p:cNvSpPr/>
          <p:nvPr/>
        </p:nvSpPr>
        <p:spPr>
          <a:xfrm>
            <a:off x="6280190" y="6596424"/>
            <a:ext cx="7556421" cy="647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>
                <a:solidFill>
                  <a:srgbClr val="746558"/>
                </a:solidFill>
                <a:latin typeface="Gelasio"/>
                <a:ea typeface="Gelasio" pitchFamily="34" charset="-122"/>
                <a:cs typeface="Gelasio"/>
              </a:rPr>
              <a:t>Lila Venkata Sairam Rayala </a:t>
            </a:r>
            <a:r>
              <a:rPr lang="en-US" sz="1650" u="sng" dirty="0">
                <a:solidFill>
                  <a:srgbClr val="7F674D"/>
                </a:solidFill>
                <a:latin typeface="Gelasio"/>
                <a:ea typeface="Gelasio" pitchFamily="34" charset="-122"/>
                <a:cs typeface="Gelasio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linkedin.com/in/r-l-v-sairam-2b68a934b</a:t>
            </a:r>
            <a:endParaRPr lang="en-US" sz="1650" dirty="0">
              <a:latin typeface="Gelasio"/>
              <a:cs typeface="Gelasio"/>
              <a:hlinkClick r:id="rId9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C7C4F3-55A2-BF0C-C214-A143347C4C0E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26" t="18375" r="3590" b="1483"/>
          <a:stretch/>
        </p:blipFill>
        <p:spPr>
          <a:xfrm>
            <a:off x="37993" y="101663"/>
            <a:ext cx="6021932" cy="80070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885291-6794-13F6-05F8-D30856F245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70379" y="7282216"/>
            <a:ext cx="185737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/>
                <a:ea typeface="Gelasio Semi Bold" pitchFamily="34" charset="-122"/>
                <a:cs typeface="Gelasio Semi Bold"/>
              </a:rPr>
              <a:t>Thank You!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appreciate your attention. Please feel free to ask questions.</a:t>
            </a:r>
            <a:endParaRPr lang="en-US" sz="17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F6CD7-B579-9BE6-A457-17802A26F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0379" y="7282216"/>
            <a:ext cx="185737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4999"/>
            <a:ext cx="7879878" cy="1979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/>
                <a:ea typeface="Gelasio Semi Bold" pitchFamily="34" charset="-122"/>
                <a:cs typeface="Gelasio Semi Bold"/>
              </a:rPr>
              <a:t>Why This Project?</a:t>
            </a:r>
            <a:endParaRPr lang="en-US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746558"/>
                </a:solidFill>
                <a:latin typeface="Gelasio"/>
                <a:cs typeface="Gelasio"/>
              </a:rPr>
              <a:t>This presentation outlines a new, secure authentication solution for Ally Financial, leveraging Time-Based One-Time Passwords (TOTP) to safeguard customer data and enhance trust.</a:t>
            </a:r>
            <a:endParaRPr lang="en-US" dirty="0">
              <a:solidFill>
                <a:srgbClr val="000000"/>
              </a:solidFill>
              <a:latin typeface="Gelasio"/>
              <a:cs typeface="Gelasio"/>
            </a:endParaRPr>
          </a:p>
          <a:p>
            <a:pPr>
              <a:lnSpc>
                <a:spcPts val="5550"/>
              </a:lnSpc>
            </a:pPr>
            <a:endParaRPr lang="en-US" sz="4450" dirty="0">
              <a:solidFill>
                <a:srgbClr val="484237"/>
              </a:solidFill>
              <a:latin typeface="Gelasio Semi Bold"/>
              <a:cs typeface="Gelasio Semi Bold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5880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26305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5880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Insecure Phone-Based MFA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432810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Ally Financial previously relied on phone-based multi-factor authentication, which is vulnerable to spoofing and SIM-swapping attacks.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5880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9" name="Text 6"/>
          <p:cNvSpPr/>
          <p:nvPr/>
        </p:nvSpPr>
        <p:spPr>
          <a:xfrm>
            <a:off x="10256937" y="26305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588062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Threat to Customer Trust</a:t>
            </a:r>
            <a:endParaRPr lang="en-US" sz="2200">
              <a:solidFill>
                <a:srgbClr val="413F3F"/>
              </a:solidFill>
              <a:ea typeface="Calibri"/>
              <a:cs typeface="Calibri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908983" y="3432810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Customers expressed concerns about data security, potentially eroding trust in Ally Financial's services.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92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7717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729288"/>
            <a:ext cx="45118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Modern Cybersecurity Demands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219706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Today's cybersecurity landscape demands stronger, app-based authentication for enhanced protection.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AFF1F6-6FF9-9FA4-74CB-85CCE732980F}"/>
              </a:ext>
            </a:extLst>
          </p:cNvPr>
          <p:cNvSpPr/>
          <p:nvPr/>
        </p:nvSpPr>
        <p:spPr>
          <a:xfrm>
            <a:off x="12703409" y="7658867"/>
            <a:ext cx="1902442" cy="52777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03F941-A99A-4F53-80F1-EE826DBA3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7329" y="7486842"/>
            <a:ext cx="2099590" cy="7368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A57771-6C11-07A6-4A67-47A9EE298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8676" y="7291120"/>
            <a:ext cx="185737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631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Solution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12131"/>
            <a:ext cx="376404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TOTP Implementation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47758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propose implementing a robust Linux-based TOTP system to replace the current, less secure phone-based MFA. This offers a significantly improved authentication method.</a:t>
            </a:r>
            <a:endParaRPr lang="en-US" sz="17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C4715-4E2A-C0B0-D275-4A180B57C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0379" y="7282216"/>
            <a:ext cx="185737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950" y="606385"/>
            <a:ext cx="5306973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MVP Highlights</a:t>
            </a:r>
            <a:endParaRPr lang="en-US" sz="41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694140"/>
            <a:ext cx="3047286" cy="18833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2950" y="3842742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TOTP Prompt</a:t>
            </a:r>
            <a:endParaRPr lang="en-US" sz="20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609" y="1694140"/>
            <a:ext cx="3047405" cy="188333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08609" y="3842742"/>
            <a:ext cx="2682954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QR Code Generation</a:t>
            </a:r>
            <a:endParaRPr lang="en-US" sz="20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4387" y="1694140"/>
            <a:ext cx="3047286" cy="188333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74387" y="3842742"/>
            <a:ext cx="3047286" cy="663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Authenticator App Integration</a:t>
            </a:r>
            <a:endParaRPr lang="en-US" sz="20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0045" y="1694140"/>
            <a:ext cx="3047405" cy="188333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840045" y="3842742"/>
            <a:ext cx="2785943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Secure Backup Codes</a:t>
            </a:r>
            <a:endParaRPr lang="en-US" sz="20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950" y="5142905"/>
            <a:ext cx="3047286" cy="1883331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2950" y="7291507"/>
            <a:ext cx="2900958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Real-time Verification</a:t>
            </a:r>
            <a:endParaRPr lang="en-US" sz="20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609" y="5142905"/>
            <a:ext cx="3047405" cy="1883331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108609" y="7291507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Dashboard Access</a:t>
            </a:r>
            <a:endParaRPr lang="en-US" sz="205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C710CF-D88F-9E99-C189-BA36A70B50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96828" y="6741015"/>
            <a:ext cx="2933700" cy="148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D09BBBD-85CC-31BF-10B0-4F230E2D39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70379" y="7282216"/>
            <a:ext cx="185737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6265"/>
            <a:ext cx="68607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Target Audience &amp; Goals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595205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EE8DD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822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Audience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1243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target audience is Ally's online banking customers, ensuring widespread adoption of the new authentication system.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491871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EEE8DD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47186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Goals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520910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Reduce breach risk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Increase trust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507004" y="609350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Meet cybersecurity standards</a:t>
            </a:r>
            <a:endParaRPr lang="en-US" sz="17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5A2EAB-4C47-73D5-E19D-3021B7A34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9214" y="7277739"/>
            <a:ext cx="2381250" cy="95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AFB161-7504-9162-C4FD-7818EEED2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0379" y="7282216"/>
            <a:ext cx="185737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615" y="573286"/>
            <a:ext cx="7800856" cy="6515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Process Flow – Before vs After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29615" y="1745933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Old Method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29615" y="6872407"/>
            <a:ext cx="6331268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Previous authentication involved SMS-based MFA, known for vulnerabilities to spoofing and interception.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7138" y="1745933"/>
            <a:ext cx="260604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New Method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7577138" y="6872407"/>
            <a:ext cx="6331268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Our solution leverages time-bound authentication via a dedicated app, providing a more secure and reliable authentication experience.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2179EC-EDDA-8F68-CB8A-A636C6411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6934" y="7674145"/>
            <a:ext cx="1910625" cy="552450"/>
          </a:xfrm>
          <a:prstGeom prst="rect">
            <a:avLst/>
          </a:prstGeom>
        </p:spPr>
      </p:pic>
      <p:pic>
        <p:nvPicPr>
          <p:cNvPr id="11" name="Picture 10" descr="A person holding a phone and a computer&#10;&#10;AI-generated content may be incorrect.">
            <a:extLst>
              <a:ext uri="{FF2B5EF4-FFF2-40B4-BE49-F238E27FC236}">
                <a16:creationId xmlns:a16="http://schemas.microsoft.com/office/drawing/2014/main" id="{7668FA84-3468-2F3E-D7B9-598E56DCE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58" y="2301280"/>
            <a:ext cx="5723501" cy="4338923"/>
          </a:xfrm>
          <a:prstGeom prst="rect">
            <a:avLst/>
          </a:prstGeom>
        </p:spPr>
      </p:pic>
      <p:pic>
        <p:nvPicPr>
          <p:cNvPr id="12" name="Picture 11" descr="A qr code on a grey background&#10;&#10;AI-generated content may be incorrect.">
            <a:extLst>
              <a:ext uri="{FF2B5EF4-FFF2-40B4-BE49-F238E27FC236}">
                <a16:creationId xmlns:a16="http://schemas.microsoft.com/office/drawing/2014/main" id="{EB276526-74CF-8734-7DF5-8D2A3A605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519" y="2314480"/>
            <a:ext cx="6117226" cy="4238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B9EFC-8237-6662-E6C5-28FD756E02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9167" y="7533353"/>
            <a:ext cx="1728587" cy="6921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5493"/>
            <a:ext cx="65701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MVP Demo – Scenarios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174081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Scenario 1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2624852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Login with credentials, skip TOTP, and gain immediate dashboard access.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70747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Scenario 2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521517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Login with credentials, set up TOTP via QR code, and access the dashboard.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96741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Scenario 3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418183"/>
            <a:ext cx="67626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 case of device loss, users can leverage backup codes to reset their authentication and regain access.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FB0395-22E0-862F-5254-E0E378C084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0379" y="7282216"/>
            <a:ext cx="1857375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0308"/>
            <a:ext cx="63597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Technical Architecture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029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Software Stack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746558"/>
                </a:solidFill>
                <a:latin typeface="Gelasio"/>
                <a:ea typeface="Gelasio" pitchFamily="34" charset="-122"/>
                <a:cs typeface="Gelasio"/>
              </a:rPr>
              <a:t>Python, Flask, MariaDB, and Red Hat Enterprise Linux (RHEL) OS provide a robust foundation.</a:t>
            </a:r>
            <a:endParaRPr lang="en-US" sz="1750" dirty="0">
              <a:latin typeface="Gelasio"/>
              <a:cs typeface="Gelasio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04" y="267271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5030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TOTP &amp; QR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993487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PyOTP handles code generation; QR library facilitates setup.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738" y="267271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502950"/>
            <a:ext cx="3085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Time Synchronization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993368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NTP ensures accurate time, preventing TOTP code mismatches.</a:t>
            </a:r>
            <a:endParaRPr lang="en-US" sz="1750" dirty="0"/>
          </a:p>
        </p:txBody>
      </p:sp>
      <p:pic>
        <p:nvPicPr>
          <p:cNvPr id="12" name="Picture 11" descr="A white surface with black dots&#10;&#10;AI-generated content may be incorrect.">
            <a:extLst>
              <a:ext uri="{FF2B5EF4-FFF2-40B4-BE49-F238E27FC236}">
                <a16:creationId xmlns:a16="http://schemas.microsoft.com/office/drawing/2014/main" id="{6921384E-09B7-6DDB-8D8C-6C685A9AC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5773" y="7218480"/>
            <a:ext cx="2571750" cy="1009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6CF516-B535-88E9-01A7-A6C47FDCA4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0379" y="7282216"/>
            <a:ext cx="1857375" cy="9239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1D4A5E-446F-A741-54FD-77BA889D23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729" y="2670273"/>
            <a:ext cx="4565562" cy="25542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858679"/>
            <a:ext cx="61966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Database &amp; ER Design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53534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5" name="Shape 2"/>
          <p:cNvSpPr/>
          <p:nvPr/>
        </p:nvSpPr>
        <p:spPr>
          <a:xfrm>
            <a:off x="6760012" y="2402681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6" name="Shape 3"/>
          <p:cNvSpPr/>
          <p:nvPr/>
        </p:nvSpPr>
        <p:spPr>
          <a:xfrm>
            <a:off x="628019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7" name="Text 4"/>
          <p:cNvSpPr/>
          <p:nvPr/>
        </p:nvSpPr>
        <p:spPr>
          <a:xfrm>
            <a:off x="6365260" y="220527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669411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Database Schema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9411" y="2624852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 designed a robust database schema with tables for users, logins, and accounts.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760012" y="429934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11" name="Shape 8"/>
          <p:cNvSpPr/>
          <p:nvPr/>
        </p:nvSpPr>
        <p:spPr>
          <a:xfrm>
            <a:off x="628019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2" name="Text 9"/>
          <p:cNvSpPr/>
          <p:nvPr/>
        </p:nvSpPr>
        <p:spPr>
          <a:xfrm>
            <a:off x="6365260" y="41019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669411" y="4031099"/>
            <a:ext cx="30393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Backup Code Security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669411" y="4521517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Backup codes are stored encrypted, ensuring their security and preventing unauthorized access.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760012" y="619601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4CEC3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019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7" name="Text 14"/>
          <p:cNvSpPr/>
          <p:nvPr/>
        </p:nvSpPr>
        <p:spPr>
          <a:xfrm>
            <a:off x="6365260" y="59986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69411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Traceability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69411" y="6418183"/>
            <a:ext cx="61671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Strong relationships within the database ensure traceability of actions and provide detailed audit trails.</a:t>
            </a:r>
            <a:endParaRPr lang="en-US" sz="1750" dirty="0"/>
          </a:p>
        </p:txBody>
      </p:sp>
      <p:pic>
        <p:nvPicPr>
          <p:cNvPr id="20" name="Picture 19" descr="A white surface with black dots&#10;&#10;AI-generated content may be incorrect.">
            <a:extLst>
              <a:ext uri="{FF2B5EF4-FFF2-40B4-BE49-F238E27FC236}">
                <a16:creationId xmlns:a16="http://schemas.microsoft.com/office/drawing/2014/main" id="{48508DC7-C5AA-F8D2-A012-EDA1381B8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8473" y="7390121"/>
            <a:ext cx="2324100" cy="838200"/>
          </a:xfrm>
          <a:prstGeom prst="rect">
            <a:avLst/>
          </a:prstGeom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B252684-DDBF-232D-0DE8-281669DA8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" y="-317"/>
            <a:ext cx="6067745" cy="823023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6988414-4D51-8ADB-D739-16405574C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0379" y="7282216"/>
            <a:ext cx="1857375" cy="9239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217</cp:revision>
  <dcterms:created xsi:type="dcterms:W3CDTF">2025-04-12T01:13:41Z</dcterms:created>
  <dcterms:modified xsi:type="dcterms:W3CDTF">2025-04-15T03:10:01Z</dcterms:modified>
</cp:coreProperties>
</file>